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4" r:id="rId4"/>
    <p:sldId id="265" r:id="rId5"/>
    <p:sldId id="278" r:id="rId6"/>
    <p:sldId id="275" r:id="rId7"/>
    <p:sldId id="279" r:id="rId8"/>
    <p:sldId id="276" r:id="rId9"/>
    <p:sldId id="277" r:id="rId10"/>
    <p:sldId id="267" r:id="rId11"/>
    <p:sldId id="281" r:id="rId12"/>
    <p:sldId id="269" r:id="rId13"/>
    <p:sldId id="270" r:id="rId14"/>
    <p:sldId id="268" r:id="rId15"/>
    <p:sldId id="282" r:id="rId16"/>
    <p:sldId id="28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2160" autoAdjust="0"/>
  </p:normalViewPr>
  <p:slideViewPr>
    <p:cSldViewPr snapToGrid="0">
      <p:cViewPr varScale="1">
        <p:scale>
          <a:sx n="90" d="100"/>
          <a:sy n="90" d="100"/>
        </p:scale>
        <p:origin x="84" y="6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5/24/2018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5/24/2018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5/24/2018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5/24/2018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7200" b="1" dirty="0">
                <a:latin typeface="Gabriola" panose="04040605051002020D02" pitchFamily="82" charset="0"/>
              </a:rPr>
              <a:t>Termodinamica </a:t>
            </a:r>
            <a:r>
              <a:rPr lang="ro-RO" sz="7200" b="1" dirty="0" smtClean="0">
                <a:latin typeface="Gabriola" panose="04040605051002020D02" pitchFamily="82" charset="0"/>
              </a:rPr>
              <a:t>confecțiilor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2000" dirty="0" err="1" smtClean="0">
                <a:solidFill>
                  <a:schemeClr val="tx1">
                    <a:lumMod val="95000"/>
                  </a:schemeClr>
                </a:solidFill>
              </a:rPr>
              <a:t>Buică</a:t>
            </a:r>
            <a:r>
              <a:rPr lang="ro-RO" sz="2000" dirty="0" smtClean="0">
                <a:solidFill>
                  <a:schemeClr val="tx1">
                    <a:lumMod val="95000"/>
                  </a:schemeClr>
                </a:solidFill>
              </a:rPr>
              <a:t> Ioana-Alexandra </a:t>
            </a:r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</a:rPr>
              <a:t>| </a:t>
            </a:r>
            <a:r>
              <a:rPr lang="en-US" sz="2000" dirty="0" err="1" smtClean="0">
                <a:solidFill>
                  <a:schemeClr val="tx1">
                    <a:lumMod val="95000"/>
                  </a:schemeClr>
                </a:solidFill>
              </a:rPr>
              <a:t>Liceul</a:t>
            </a:r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</a:rPr>
              <a:t>Teoretic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</a:rPr>
              <a:t>Informatică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</a:rPr>
              <a:t>„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</a:rPr>
              <a:t>Grigore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95000"/>
                  </a:schemeClr>
                </a:solidFill>
              </a:rPr>
              <a:t>Moisil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tx1">
                    <a:lumMod val="95000"/>
                  </a:schemeClr>
                </a:solidFill>
              </a:rPr>
              <a:t>Iași</a:t>
            </a:r>
            <a:endParaRPr lang="en-US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428" t="32421" r="-178" b="16939"/>
          <a:stretch/>
        </p:blipFill>
        <p:spPr>
          <a:xfrm>
            <a:off x="-195943" y="-27992"/>
            <a:ext cx="12405922" cy="46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>
                <a:latin typeface="Comic Sans MS" panose="030F0702030302020204" pitchFamily="66" charset="0"/>
              </a:rPr>
              <a:t>Materiale </a:t>
            </a:r>
            <a:r>
              <a:rPr lang="en-US" b="1" dirty="0" smtClean="0">
                <a:latin typeface="Comic Sans MS" panose="030F0702030302020204" pitchFamily="66" charset="0"/>
              </a:rPr>
              <a:t>textile </a:t>
            </a:r>
            <a:r>
              <a:rPr lang="ro-RO" b="1" dirty="0" smtClean="0">
                <a:latin typeface="Comic Sans MS" panose="030F0702030302020204" pitchFamily="66" charset="0"/>
              </a:rPr>
              <a:t>inteligente</a:t>
            </a:r>
            <a:endParaRPr lang="ro-RO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483566"/>
            <a:ext cx="8406881" cy="51996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064" y="1604864"/>
            <a:ext cx="352219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smtClean="0">
                <a:latin typeface="Georgia" panose="02040502050405020303" pitchFamily="18" charset="0"/>
              </a:rPr>
              <a:t>Materialele </a:t>
            </a:r>
            <a:r>
              <a:rPr lang="ro-RO" dirty="0">
                <a:latin typeface="Georgia" panose="02040502050405020303" pitchFamily="18" charset="0"/>
              </a:rPr>
              <a:t>textile inteligente sunt rezultatul unui efort între știință și tehnologie și </a:t>
            </a:r>
            <a:r>
              <a:rPr lang="en-US" dirty="0" smtClean="0">
                <a:latin typeface="Georgia" panose="02040502050405020303" pitchFamily="18" charset="0"/>
              </a:rPr>
              <a:t>  </a:t>
            </a:r>
            <a:r>
              <a:rPr lang="ro-RO" dirty="0" smtClean="0">
                <a:latin typeface="Georgia" panose="02040502050405020303" pitchFamily="18" charset="0"/>
              </a:rPr>
              <a:t>s-au </a:t>
            </a:r>
            <a:r>
              <a:rPr lang="ro-RO" dirty="0">
                <a:latin typeface="Georgia" panose="02040502050405020303" pitchFamily="18" charset="0"/>
              </a:rPr>
              <a:t>obținut prin combinarea cunoștințelor din matematică, chimie, fizică (electricitate, mecanică, etc.), I.T. și din tehnologia confecțiilor</a:t>
            </a:r>
            <a:r>
              <a:rPr lang="ro-RO" dirty="0" smtClean="0">
                <a:latin typeface="Georgia" panose="02040502050405020303" pitchFamily="18" charset="0"/>
              </a:rPr>
              <a:t>.</a:t>
            </a:r>
            <a:endParaRPr lang="en-US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smtClean="0">
                <a:latin typeface="Georgia" panose="02040502050405020303" pitchFamily="18" charset="0"/>
              </a:rPr>
              <a:t>Se </a:t>
            </a:r>
            <a:r>
              <a:rPr lang="ro-RO" dirty="0">
                <a:latin typeface="Georgia" panose="02040502050405020303" pitchFamily="18" charset="0"/>
              </a:rPr>
              <a:t>obțin din fibre și fire inteligente, utilizând senzori, </a:t>
            </a:r>
            <a:r>
              <a:rPr lang="ro-RO" dirty="0" smtClean="0">
                <a:latin typeface="Georgia" panose="02040502050405020303" pitchFamily="18" charset="0"/>
              </a:rPr>
              <a:t>nanotehnologii</a:t>
            </a:r>
            <a:r>
              <a:rPr lang="ro-RO" dirty="0">
                <a:latin typeface="Georgia" panose="02040502050405020303" pitchFamily="18" charset="0"/>
              </a:rPr>
              <a:t>, </a:t>
            </a:r>
            <a:r>
              <a:rPr lang="ro-RO" dirty="0" smtClean="0">
                <a:latin typeface="Georgia" panose="02040502050405020303" pitchFamily="18" charset="0"/>
              </a:rPr>
              <a:t>procesoare</a:t>
            </a:r>
            <a:r>
              <a:rPr lang="ro-RO" dirty="0">
                <a:latin typeface="Georgia" panose="02040502050405020303" pitchFamily="18" charset="0"/>
              </a:rPr>
              <a:t>, dispozitive, pentru diverse utilizări: echipament militar, articole medicale, echipamente de protecție, echipament sportiv, etc. </a:t>
            </a:r>
          </a:p>
          <a:p>
            <a:endParaRPr lang="ro-RO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399591"/>
            <a:ext cx="12042711" cy="39109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189" y="272249"/>
            <a:ext cx="11415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i="1" dirty="0">
                <a:latin typeface="Georgia" panose="02040502050405020303" pitchFamily="18" charset="0"/>
              </a:rPr>
              <a:t>Materialele inteligente </a:t>
            </a:r>
            <a:r>
              <a:rPr lang="ro-RO" dirty="0">
                <a:latin typeface="Georgia" panose="02040502050405020303" pitchFamily="18" charset="0"/>
              </a:rPr>
              <a:t>(“</a:t>
            </a:r>
            <a:r>
              <a:rPr lang="ro-RO" i="1" dirty="0" err="1">
                <a:latin typeface="Georgia" panose="02040502050405020303" pitchFamily="18" charset="0"/>
              </a:rPr>
              <a:t>smart</a:t>
            </a:r>
            <a:r>
              <a:rPr lang="ro-RO" i="1" dirty="0">
                <a:latin typeface="Georgia" panose="02040502050405020303" pitchFamily="18" charset="0"/>
              </a:rPr>
              <a:t> / </a:t>
            </a:r>
            <a:r>
              <a:rPr lang="ro-RO" i="1" dirty="0" err="1">
                <a:latin typeface="Georgia" panose="02040502050405020303" pitchFamily="18" charset="0"/>
              </a:rPr>
              <a:t>intelligent</a:t>
            </a:r>
            <a:r>
              <a:rPr lang="ro-RO" i="1" dirty="0">
                <a:latin typeface="Georgia" panose="02040502050405020303" pitchFamily="18" charset="0"/>
              </a:rPr>
              <a:t> </a:t>
            </a:r>
            <a:r>
              <a:rPr lang="ro-RO" i="1" dirty="0" err="1">
                <a:latin typeface="Georgia" panose="02040502050405020303" pitchFamily="18" charset="0"/>
              </a:rPr>
              <a:t>materials</a:t>
            </a:r>
            <a:r>
              <a:rPr lang="ro-RO" dirty="0">
                <a:latin typeface="Georgia" panose="02040502050405020303" pitchFamily="18" charset="0"/>
              </a:rPr>
              <a:t>”) au proprietatea de a se auto-adapta la stimuli externi. </a:t>
            </a:r>
            <a:r>
              <a:rPr lang="ro-RO" dirty="0" smtClean="0">
                <a:latin typeface="Georgia" panose="02040502050405020303" pitchFamily="18" charset="0"/>
              </a:rPr>
              <a:t>Funcțiile </a:t>
            </a:r>
            <a:r>
              <a:rPr lang="ro-RO" dirty="0">
                <a:latin typeface="Georgia" panose="02040502050405020303" pitchFamily="18" charset="0"/>
              </a:rPr>
              <a:t>acestor materiale se manifesta inteligent in </a:t>
            </a:r>
            <a:r>
              <a:rPr lang="ro-RO" dirty="0" smtClean="0">
                <a:latin typeface="Georgia" panose="02040502050405020303" pitchFamily="18" charset="0"/>
              </a:rPr>
              <a:t>funcție </a:t>
            </a:r>
            <a:r>
              <a:rPr lang="ro-RO" dirty="0">
                <a:latin typeface="Georgia" panose="02040502050405020303" pitchFamily="18" charset="0"/>
              </a:rPr>
              <a:t>de </a:t>
            </a:r>
            <a:r>
              <a:rPr lang="ro-RO" dirty="0" smtClean="0">
                <a:latin typeface="Georgia" panose="02040502050405020303" pitchFamily="18" charset="0"/>
              </a:rPr>
              <a:t>schimbările </a:t>
            </a:r>
            <a:r>
              <a:rPr lang="ro-RO" dirty="0">
                <a:latin typeface="Georgia" panose="02040502050405020303" pitchFamily="18" charset="0"/>
              </a:rPr>
              <a:t>mediului exterior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034" y="1586204"/>
            <a:ext cx="1549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/>
              <a:t>Intrare</a:t>
            </a:r>
          </a:p>
          <a:p>
            <a:pPr algn="ctr"/>
            <a:endParaRPr lang="ro-RO" sz="3600" dirty="0" smtClean="0"/>
          </a:p>
          <a:p>
            <a:pPr algn="ctr"/>
            <a:endParaRPr lang="ro-RO" sz="3600" dirty="0"/>
          </a:p>
          <a:p>
            <a:pPr algn="ctr"/>
            <a:r>
              <a:rPr lang="ro-RO" sz="3600" dirty="0" smtClean="0"/>
              <a:t>Stimul</a:t>
            </a:r>
            <a:endParaRPr lang="ro-RO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780107" y="1399591"/>
            <a:ext cx="2276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/>
              <a:t> Ieșire</a:t>
            </a:r>
          </a:p>
          <a:p>
            <a:pPr algn="ctr"/>
            <a:endParaRPr lang="ro-RO" sz="3600" dirty="0" smtClean="0"/>
          </a:p>
          <a:p>
            <a:pPr algn="ctr"/>
            <a:endParaRPr lang="ro-RO" sz="3600" dirty="0"/>
          </a:p>
          <a:p>
            <a:pPr algn="ctr"/>
            <a:r>
              <a:rPr lang="ro-RO" sz="3600" dirty="0" smtClean="0"/>
              <a:t>Răspuns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9591" y="3707915"/>
            <a:ext cx="1922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 smtClean="0"/>
              <a:t>Material activ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2969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1" y="3303037"/>
            <a:ext cx="5896242" cy="3309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71" y="199243"/>
            <a:ext cx="5318097" cy="29914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47052" y="312189"/>
            <a:ext cx="5668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32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Materialele </a:t>
            </a:r>
            <a:r>
              <a:rPr lang="ro-RO" sz="3200" dirty="0" err="1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termocromatice</a:t>
            </a:r>
            <a:r>
              <a:rPr lang="ro-RO" sz="32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37" y="1256491"/>
            <a:ext cx="5355771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95" y="2911152"/>
            <a:ext cx="4963882" cy="3722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32" y="135209"/>
            <a:ext cx="5310491" cy="3970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4273" y="865840"/>
            <a:ext cx="38338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Materialele fotocromatice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8" y="135210"/>
            <a:ext cx="3514530" cy="26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5" y="273697"/>
            <a:ext cx="10318882" cy="63007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74222" y="-78017"/>
            <a:ext cx="1136593" cy="7004181"/>
          </a:xfrm>
          <a:prstGeom prst="rect">
            <a:avLst/>
          </a:prstGeom>
        </p:spPr>
        <p:txBody>
          <a:bodyPr vert="wordArtVert" wrap="square">
            <a:spAutoFit/>
          </a:bodyPr>
          <a:lstStyle/>
          <a:p>
            <a:pPr algn="ctr"/>
            <a:r>
              <a:rPr lang="ro-RO" sz="2800" b="1" i="1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Material </a:t>
            </a:r>
            <a:r>
              <a:rPr lang="ro-RO" sz="2800" b="1" i="1" dirty="0" err="1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piezocromatic</a:t>
            </a:r>
            <a:r>
              <a:rPr lang="ro-RO" sz="2800" b="1" i="1" dirty="0" smtClean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endParaRPr lang="ro-RO" sz="2800" b="1" i="1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73" y="0"/>
            <a:ext cx="11019453" cy="1860421"/>
          </a:xfrm>
        </p:spPr>
        <p:txBody>
          <a:bodyPr>
            <a:normAutofit/>
          </a:bodyPr>
          <a:lstStyle/>
          <a:p>
            <a:r>
              <a:rPr lang="ro-RO" sz="3200" b="1" i="1" dirty="0">
                <a:latin typeface="Georgia" panose="02040502050405020303" pitchFamily="18" charset="0"/>
              </a:rPr>
              <a:t>” </a:t>
            </a:r>
            <a:r>
              <a:rPr lang="ro-RO" sz="3200" b="1" i="1" dirty="0" smtClean="0">
                <a:latin typeface="Georgia" panose="02040502050405020303" pitchFamily="18" charset="0"/>
              </a:rPr>
              <a:t>Power </a:t>
            </a:r>
            <a:r>
              <a:rPr lang="ro-RO" sz="3200" b="1" i="1" dirty="0" err="1" smtClean="0">
                <a:latin typeface="Georgia" panose="02040502050405020303" pitchFamily="18" charset="0"/>
              </a:rPr>
              <a:t>Dressing</a:t>
            </a:r>
            <a:r>
              <a:rPr lang="ro-RO" sz="3200" b="1" i="1" dirty="0" smtClean="0">
                <a:latin typeface="Georgia" panose="02040502050405020303" pitchFamily="18" charset="0"/>
              </a:rPr>
              <a:t> ” </a:t>
            </a:r>
            <a:r>
              <a:rPr lang="ro-RO" sz="2000" dirty="0" smtClean="0">
                <a:latin typeface="Georgia" panose="02040502050405020303" pitchFamily="18" charset="0"/>
              </a:rPr>
              <a:t>- haine </a:t>
            </a:r>
            <a:r>
              <a:rPr lang="ro-RO" sz="2000" dirty="0">
                <a:latin typeface="Georgia" panose="02040502050405020303" pitchFamily="18" charset="0"/>
              </a:rPr>
              <a:t>inteligente care </a:t>
            </a:r>
            <a:r>
              <a:rPr lang="ro-RO" sz="2000" dirty="0" smtClean="0">
                <a:latin typeface="Georgia" panose="02040502050405020303" pitchFamily="18" charset="0"/>
              </a:rPr>
              <a:t>utilizează razele soarelui </a:t>
            </a:r>
            <a:r>
              <a:rPr lang="ro-RO" sz="2000" dirty="0">
                <a:latin typeface="Georgia" panose="02040502050405020303" pitchFamily="18" charset="0"/>
              </a:rPr>
              <a:t>pentru a </a:t>
            </a:r>
            <a:r>
              <a:rPr lang="ro-RO" sz="2000" dirty="0" smtClean="0">
                <a:latin typeface="Georgia" panose="02040502050405020303" pitchFamily="18" charset="0"/>
              </a:rPr>
              <a:t>				          încărca dispozitivele electrice</a:t>
            </a:r>
            <a:r>
              <a:rPr lang="ro-RO" dirty="0"/>
              <a:t/>
            </a:r>
            <a:br>
              <a:rPr lang="ro-RO" dirty="0"/>
            </a:br>
            <a:endParaRPr lang="ro-R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8" y="1627155"/>
            <a:ext cx="11787090" cy="49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" y="111967"/>
            <a:ext cx="8557506" cy="5990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94" y="111967"/>
            <a:ext cx="2828535" cy="329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438" y="3470988"/>
            <a:ext cx="3216448" cy="32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 smtClean="0">
                <a:latin typeface="Comic Sans MS" panose="030F0702030302020204" pitchFamily="66" charset="0"/>
              </a:rPr>
              <a:t>Costum</a:t>
            </a:r>
            <a:r>
              <a:rPr lang="en-US" b="1" dirty="0" smtClean="0">
                <a:latin typeface="Comic Sans MS" panose="030F0702030302020204" pitchFamily="66" charset="0"/>
              </a:rPr>
              <a:t> </a:t>
            </a:r>
            <a:r>
              <a:rPr lang="ro-RO" b="1" dirty="0" smtClean="0">
                <a:latin typeface="Comic Sans MS" panose="030F0702030302020204" pitchFamily="66" charset="0"/>
              </a:rPr>
              <a:t>spațial</a:t>
            </a:r>
            <a:endParaRPr lang="ro-RO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22" y="1854455"/>
            <a:ext cx="6634064" cy="445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 smtClean="0">
                <a:latin typeface="Georgia" panose="02040502050405020303" pitchFamily="18" charset="0"/>
              </a:rPr>
              <a:t>	Sunt </a:t>
            </a:r>
            <a:r>
              <a:rPr lang="ro-RO" sz="1800" dirty="0">
                <a:latin typeface="Georgia" panose="02040502050405020303" pitchFamily="18" charset="0"/>
              </a:rPr>
              <a:t>alcătuite din mai multe părți </a:t>
            </a:r>
            <a:r>
              <a:rPr lang="ro-RO" sz="1800" dirty="0" smtClean="0">
                <a:latin typeface="Georgia" panose="02040502050405020303" pitchFamily="18" charset="0"/>
              </a:rPr>
              <a:t>flexibile.</a:t>
            </a:r>
          </a:p>
          <a:p>
            <a:pPr marL="0" indent="0">
              <a:buNone/>
            </a:pPr>
            <a:r>
              <a:rPr lang="ro-RO" sz="1800" dirty="0" smtClean="0">
                <a:latin typeface="Georgia" panose="02040502050405020303" pitchFamily="18" charset="0"/>
              </a:rPr>
              <a:t>	Costumele </a:t>
            </a:r>
            <a:r>
              <a:rPr lang="ro-RO" sz="1800" dirty="0">
                <a:latin typeface="Georgia" panose="02040502050405020303" pitchFamily="18" charset="0"/>
              </a:rPr>
              <a:t>sunt făcute din două </a:t>
            </a:r>
            <a:r>
              <a:rPr lang="ro-RO" sz="1800" dirty="0" smtClean="0">
                <a:latin typeface="Georgia" panose="02040502050405020303" pitchFamily="18" charset="0"/>
              </a:rPr>
              <a:t>straturi</a:t>
            </a:r>
            <a:r>
              <a:rPr lang="en-US" sz="1800" dirty="0" smtClean="0">
                <a:latin typeface="Georgia" panose="02040502050405020303" pitchFamily="18" charset="0"/>
              </a:rPr>
              <a:t>:</a:t>
            </a:r>
          </a:p>
          <a:p>
            <a:r>
              <a:rPr lang="ro-RO" sz="1800" dirty="0" smtClean="0">
                <a:latin typeface="Georgia" panose="02040502050405020303" pitchFamily="18" charset="0"/>
              </a:rPr>
              <a:t>partea </a:t>
            </a:r>
            <a:r>
              <a:rPr lang="ro-RO" sz="1800" dirty="0">
                <a:latin typeface="Georgia" panose="02040502050405020303" pitchFamily="18" charset="0"/>
              </a:rPr>
              <a:t>interioară fiind mai </a:t>
            </a:r>
            <a:r>
              <a:rPr lang="ro-RO" sz="1800" dirty="0" smtClean="0">
                <a:latin typeface="Georgia" panose="02040502050405020303" pitchFamily="18" charset="0"/>
              </a:rPr>
              <a:t>confortabilă</a:t>
            </a:r>
            <a:r>
              <a:rPr lang="en-US" sz="1800" dirty="0" smtClean="0">
                <a:latin typeface="Georgia" panose="02040502050405020303" pitchFamily="18" charset="0"/>
              </a:rPr>
              <a:t>,</a:t>
            </a:r>
            <a:r>
              <a:rPr lang="ro-RO" sz="1800" dirty="0">
                <a:latin typeface="Georgia" panose="02040502050405020303" pitchFamily="18" charset="0"/>
              </a:rPr>
              <a:t> asigură ventilarea și răcirea corpului prin intermediul unor tuburi prin care circulă </a:t>
            </a:r>
            <a:r>
              <a:rPr lang="ro-RO" sz="1800" dirty="0" smtClean="0">
                <a:latin typeface="Georgia" panose="02040502050405020303" pitchFamily="18" charset="0"/>
              </a:rPr>
              <a:t>apa</a:t>
            </a: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 err="1">
                <a:latin typeface="Georgia" panose="02040502050405020303" pitchFamily="18" charset="0"/>
              </a:rPr>
              <a:t>p</a:t>
            </a:r>
            <a:r>
              <a:rPr lang="en-US" sz="1800" dirty="0" err="1" smtClean="0">
                <a:latin typeface="Georgia" panose="02040502050405020303" pitchFamily="18" charset="0"/>
              </a:rPr>
              <a:t>artea</a:t>
            </a:r>
            <a:r>
              <a:rPr lang="en-US" sz="1800" dirty="0" smtClean="0">
                <a:latin typeface="Georgia" panose="02040502050405020303" pitchFamily="18" charset="0"/>
              </a:rPr>
              <a:t> </a:t>
            </a:r>
            <a:r>
              <a:rPr lang="ro-RO" sz="1800" dirty="0" smtClean="0">
                <a:latin typeface="Georgia" panose="02040502050405020303" pitchFamily="18" charset="0"/>
              </a:rPr>
              <a:t>exterioară </a:t>
            </a:r>
            <a:r>
              <a:rPr lang="ro-RO" sz="1800" dirty="0">
                <a:latin typeface="Georgia" panose="02040502050405020303" pitchFamily="18" charset="0"/>
              </a:rPr>
              <a:t>oferă </a:t>
            </a:r>
            <a:r>
              <a:rPr lang="ro-RO" sz="1800" dirty="0" smtClean="0">
                <a:latin typeface="Georgia" panose="02040502050405020303" pitchFamily="18" charset="0"/>
              </a:rPr>
              <a:t>protecție </a:t>
            </a:r>
          </a:p>
          <a:p>
            <a:pPr marL="0" indent="0">
              <a:buNone/>
            </a:pPr>
            <a:r>
              <a:rPr lang="ro-RO" sz="1800" dirty="0" smtClean="0">
                <a:latin typeface="Georgia" panose="02040502050405020303" pitchFamily="18" charset="0"/>
              </a:rPr>
              <a:t>	Costumele </a:t>
            </a:r>
            <a:r>
              <a:rPr lang="ro-RO" sz="1800" dirty="0">
                <a:latin typeface="Georgia" panose="02040502050405020303" pitchFamily="18" charset="0"/>
              </a:rPr>
              <a:t>mai dispun de senzori care dau un semnal de alarmă dacă ceva este în neregulă cu acestea. </a:t>
            </a:r>
            <a:endParaRPr lang="ro-RO" sz="1800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o-RO" sz="1800" dirty="0" smtClean="0">
                <a:latin typeface="Georgia" panose="02040502050405020303" pitchFamily="18" charset="0"/>
              </a:rPr>
              <a:t>	În </a:t>
            </a:r>
            <a:r>
              <a:rPr lang="ro-RO" sz="1800" dirty="0">
                <a:latin typeface="Georgia" panose="02040502050405020303" pitchFamily="18" charset="0"/>
              </a:rPr>
              <a:t>spate, astronauții poartă un rucsac care conține oxigen și elimină dioxid de carbon.</a:t>
            </a:r>
          </a:p>
          <a:p>
            <a:endParaRPr lang="ro-R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82" y="1602532"/>
            <a:ext cx="4451404" cy="49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>
                <a:latin typeface="Comic Sans MS" panose="030F0702030302020204" pitchFamily="66" charset="0"/>
              </a:rPr>
              <a:t>Costum de scufundare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17132"/>
            <a:ext cx="4499732" cy="47329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latin typeface="Georgia" panose="02040502050405020303" pitchFamily="18" charset="0"/>
              </a:rPr>
              <a:t>	</a:t>
            </a:r>
            <a:endParaRPr lang="ro-RO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o-RO" sz="1800" dirty="0" smtClean="0">
                <a:latin typeface="Georgia" panose="02040502050405020303" pitchFamily="18" charset="0"/>
              </a:rPr>
              <a:t>	</a:t>
            </a:r>
            <a:r>
              <a:rPr lang="ro-RO" sz="7200" dirty="0" smtClean="0">
                <a:latin typeface="Georgia" panose="02040502050405020303" pitchFamily="18" charset="0"/>
              </a:rPr>
              <a:t>Costumul </a:t>
            </a:r>
            <a:r>
              <a:rPr lang="ro-RO" sz="7200" dirty="0">
                <a:latin typeface="Georgia" panose="02040502050405020303" pitchFamily="18" charset="0"/>
              </a:rPr>
              <a:t>de scufundare este folosit de către </a:t>
            </a:r>
            <a:r>
              <a:rPr lang="ro-RO" sz="7200" dirty="0" smtClean="0">
                <a:latin typeface="Georgia" panose="02040502050405020303" pitchFamily="18" charset="0"/>
              </a:rPr>
              <a:t>scafandru pentru </a:t>
            </a:r>
            <a:r>
              <a:rPr lang="ro-RO" sz="7200" dirty="0">
                <a:latin typeface="Georgia" panose="02040502050405020303" pitchFamily="18" charset="0"/>
              </a:rPr>
              <a:t> protecție termică, pentru a păstra căldura corpului, prin limitarea pierderilor de căldură </a:t>
            </a:r>
            <a:r>
              <a:rPr lang="ro-RO" sz="7200" dirty="0" smtClean="0">
                <a:latin typeface="Georgia" panose="02040502050405020303" pitchFamily="18" charset="0"/>
              </a:rPr>
              <a:t>cu </a:t>
            </a:r>
            <a:r>
              <a:rPr lang="ro-RO" sz="7200" dirty="0">
                <a:latin typeface="Georgia" panose="02040502050405020303" pitchFamily="18" charset="0"/>
              </a:rPr>
              <a:t>mediul </a:t>
            </a:r>
            <a:r>
              <a:rPr lang="ro-RO" sz="7200" dirty="0" smtClean="0">
                <a:latin typeface="Georgia" panose="02040502050405020303" pitchFamily="18" charset="0"/>
              </a:rPr>
              <a:t>acvatic.</a:t>
            </a:r>
          </a:p>
          <a:p>
            <a:pPr marL="0" indent="0">
              <a:buNone/>
            </a:pPr>
            <a:r>
              <a:rPr lang="ro-RO" sz="7200" dirty="0" smtClean="0">
                <a:latin typeface="Georgia" panose="02040502050405020303" pitchFamily="18" charset="0"/>
              </a:rPr>
              <a:t>	Transferul </a:t>
            </a:r>
            <a:r>
              <a:rPr lang="ro-RO" sz="7200" dirty="0">
                <a:latin typeface="Georgia" panose="02040502050405020303" pitchFamily="18" charset="0"/>
              </a:rPr>
              <a:t>de căldură convectiv de la corpul omenesc către apă este de 25 de ori mai intens decât în cazul în care corpul se află în aer. </a:t>
            </a:r>
          </a:p>
          <a:p>
            <a:pPr marL="0" indent="0">
              <a:buNone/>
            </a:pPr>
            <a:r>
              <a:rPr lang="ro-RO" sz="7200" dirty="0" smtClean="0">
                <a:latin typeface="Georgia" panose="02040502050405020303" pitchFamily="18" charset="0"/>
              </a:rPr>
              <a:t>	Pentru </a:t>
            </a:r>
            <a:r>
              <a:rPr lang="ro-RO" sz="7200" dirty="0">
                <a:latin typeface="Georgia" panose="02040502050405020303" pitchFamily="18" charset="0"/>
              </a:rPr>
              <a:t>ape cu temperatură scăzută sau pentru durate mai mari ale scufundării scafandrul trebuie să îmbrace un </a:t>
            </a:r>
            <a:r>
              <a:rPr lang="ro-RO" sz="7200" i="1" dirty="0">
                <a:latin typeface="Georgia" panose="02040502050405020303" pitchFamily="18" charset="0"/>
              </a:rPr>
              <a:t>costum uscat</a:t>
            </a:r>
            <a:r>
              <a:rPr lang="ro-RO" sz="7200" dirty="0">
                <a:latin typeface="Georgia" panose="02040502050405020303" pitchFamily="18" charset="0"/>
              </a:rPr>
              <a:t>, iar pentru scufundări în apă cu temperatură mai ridicată sau durate mai mici de scufundare se poate opta pentru un </a:t>
            </a:r>
            <a:r>
              <a:rPr lang="ro-RO" sz="7200" i="1" dirty="0">
                <a:latin typeface="Georgia" panose="02040502050405020303" pitchFamily="18" charset="0"/>
              </a:rPr>
              <a:t>costum umed</a:t>
            </a:r>
            <a:r>
              <a:rPr lang="ro-RO" sz="7200" dirty="0" smtClean="0">
                <a:latin typeface="Georgia" panose="02040502050405020303" pitchFamily="18" charset="0"/>
              </a:rPr>
              <a:t>.</a:t>
            </a:r>
            <a:endParaRPr lang="ro-RO" sz="7200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31" y="1487184"/>
            <a:ext cx="3680103" cy="2791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29" y="4360308"/>
            <a:ext cx="3708403" cy="2350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233" y="1487184"/>
            <a:ext cx="2584883" cy="2781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31" y="4368581"/>
            <a:ext cx="2448463" cy="23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5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 smtClean="0">
                <a:latin typeface="Comic Sans MS" panose="030F0702030302020204" pitchFamily="66" charset="0"/>
              </a:rPr>
              <a:t>Costum de pompier</a:t>
            </a:r>
            <a:endParaRPr lang="ro-RO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21" y="1854455"/>
            <a:ext cx="4721289" cy="4457700"/>
          </a:xfrm>
        </p:spPr>
        <p:txBody>
          <a:bodyPr>
            <a:normAutofit/>
          </a:bodyPr>
          <a:lstStyle/>
          <a:p>
            <a:pPr lvl="0"/>
            <a:endParaRPr lang="en-US" sz="1800" dirty="0" smtClean="0">
              <a:latin typeface="Georgia" panose="02040502050405020303" pitchFamily="18" charset="0"/>
            </a:endParaRPr>
          </a:p>
          <a:p>
            <a:pPr lvl="0"/>
            <a:r>
              <a:rPr lang="ro-RO" sz="1800" dirty="0" smtClean="0">
                <a:latin typeface="Georgia" panose="02040502050405020303" pitchFamily="18" charset="0"/>
              </a:rPr>
              <a:t>stratul </a:t>
            </a:r>
            <a:r>
              <a:rPr lang="ro-RO" sz="1800" dirty="0">
                <a:latin typeface="Georgia" panose="02040502050405020303" pitchFamily="18" charset="0"/>
              </a:rPr>
              <a:t>exterior </a:t>
            </a:r>
            <a:r>
              <a:rPr lang="ro-RO" sz="1800" dirty="0" smtClean="0">
                <a:latin typeface="Georgia" panose="02040502050405020303" pitchFamily="18" charset="0"/>
              </a:rPr>
              <a:t>este </a:t>
            </a:r>
            <a:r>
              <a:rPr lang="ro-RO" sz="1800" dirty="0">
                <a:latin typeface="Georgia" panose="02040502050405020303" pitchFamily="18" charset="0"/>
              </a:rPr>
              <a:t>confecționat dintr-un material rezistent la temperaturi foarte ridicate, având rolul de protecție împotriva căldurii, flăcărilor si </a:t>
            </a:r>
            <a:r>
              <a:rPr lang="ro-RO" sz="1800" dirty="0" smtClean="0">
                <a:latin typeface="Georgia" panose="02040502050405020303" pitchFamily="18" charset="0"/>
              </a:rPr>
              <a:t>abraziunii</a:t>
            </a:r>
            <a:r>
              <a:rPr lang="en-US" sz="1800" dirty="0" smtClean="0">
                <a:latin typeface="Georgia" panose="02040502050405020303" pitchFamily="18" charset="0"/>
              </a:rPr>
              <a:t>;</a:t>
            </a:r>
            <a:endParaRPr lang="ro-RO" sz="1800" dirty="0">
              <a:latin typeface="Georgia" panose="02040502050405020303" pitchFamily="18" charset="0"/>
            </a:endParaRPr>
          </a:p>
          <a:p>
            <a:pPr lvl="0"/>
            <a:r>
              <a:rPr lang="ro-RO" sz="1800" dirty="0" smtClean="0">
                <a:latin typeface="Georgia" panose="02040502050405020303" pitchFamily="18" charset="0"/>
              </a:rPr>
              <a:t>strat rezistent </a:t>
            </a:r>
            <a:r>
              <a:rPr lang="ro-RO" sz="1800" dirty="0">
                <a:latin typeface="Georgia" panose="02040502050405020303" pitchFamily="18" charset="0"/>
              </a:rPr>
              <a:t>la apa protejează căptușeala împotriva pătrunderii apei din exterior, dar în același timp permite ieșirea vaporilor interni de umezeală. 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lvl="0"/>
            <a:r>
              <a:rPr lang="ro-RO" sz="1800" dirty="0" smtClean="0">
                <a:latin typeface="Georgia" panose="02040502050405020303" pitchFamily="18" charset="0"/>
              </a:rPr>
              <a:t>strat termic </a:t>
            </a:r>
            <a:r>
              <a:rPr lang="ro-RO" sz="1800" dirty="0">
                <a:latin typeface="Georgia" panose="02040502050405020303" pitchFamily="18" charset="0"/>
              </a:rPr>
              <a:t>și căptușeala oferă protecție împotriva căldurii la apropierea de o flăcări.</a:t>
            </a:r>
          </a:p>
          <a:p>
            <a:endParaRPr lang="ro-R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1" y="1528815"/>
            <a:ext cx="3837924" cy="5125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300" y="2528596"/>
            <a:ext cx="2536091" cy="41259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5821" y="1854455"/>
            <a:ext cx="6976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latin typeface="Georgia" panose="02040502050405020303" pitchFamily="18" charset="0"/>
              </a:rPr>
              <a:t>Costumele de pompieri sunt confecționate din </a:t>
            </a:r>
            <a:r>
              <a:rPr lang="en-US" dirty="0" err="1">
                <a:latin typeface="Georgia" panose="02040502050405020303" pitchFamily="18" charset="0"/>
              </a:rPr>
              <a:t>trei</a:t>
            </a:r>
            <a:r>
              <a:rPr lang="ro-RO" dirty="0">
                <a:latin typeface="Georgia" panose="02040502050405020303" pitchFamily="18" charset="0"/>
              </a:rPr>
              <a:t> învelișuri: 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3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87" y="127000"/>
            <a:ext cx="10804849" cy="1097280"/>
          </a:xfrm>
        </p:spPr>
        <p:txBody>
          <a:bodyPr/>
          <a:lstStyle/>
          <a:p>
            <a:r>
              <a:rPr lang="ro-RO" b="1" dirty="0" smtClean="0">
                <a:latin typeface="Comic Sans MS" panose="030F0702030302020204" pitchFamily="66" charset="0"/>
              </a:rPr>
              <a:t>Termodinamica</a:t>
            </a:r>
            <a:endParaRPr lang="ro-RO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6016" y="349795"/>
            <a:ext cx="757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dirty="0" smtClean="0">
                <a:latin typeface="Georgia" panose="02040502050405020303" pitchFamily="18" charset="0"/>
              </a:rPr>
              <a:t>se </a:t>
            </a:r>
            <a:r>
              <a:rPr lang="ro-RO" dirty="0">
                <a:latin typeface="Georgia" panose="02040502050405020303" pitchFamily="18" charset="0"/>
              </a:rPr>
              <a:t>ocupă cu studiul macroscopic al fenomenelor, de orice natură, în care are loc un transfer de energie sub formă de căldură și lucru </a:t>
            </a:r>
            <a:r>
              <a:rPr lang="ro-RO" dirty="0" smtClean="0">
                <a:latin typeface="Georgia" panose="02040502050405020303" pitchFamily="18" charset="0"/>
              </a:rPr>
              <a:t>mecanic. </a:t>
            </a:r>
            <a:endParaRPr lang="ro-RO" dirty="0">
              <a:latin typeface="Georgia" panose="02040502050405020303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62473" y="127000"/>
            <a:ext cx="10804849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ro-RO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6712" y="1545883"/>
            <a:ext cx="515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	</a:t>
            </a:r>
            <a:endParaRPr lang="ro-RO" dirty="0">
              <a:latin typeface="Georgia" panose="02040502050405020303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66930" y="511377"/>
            <a:ext cx="737119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81" y="1545883"/>
            <a:ext cx="8027231" cy="52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2844" y="989245"/>
            <a:ext cx="569418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Sf</a:t>
            </a:r>
            <a:r>
              <a:rPr lang="ro-RO" sz="13800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ârșit</a:t>
            </a:r>
            <a:endParaRPr lang="en-US" sz="13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2569" y="4189645"/>
            <a:ext cx="1017473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800" b="1" i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Lumea se schimbă, din acest motiv pentru a dezvolta sau crea un lucru nou îți trebuie cunoștințe din mai multe domenii pentru a reuși.</a:t>
            </a:r>
            <a:endParaRPr lang="ro-RO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955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7" y="770975"/>
            <a:ext cx="11672174" cy="50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>
                <a:latin typeface="Comic Sans MS" panose="030F0702030302020204" pitchFamily="66" charset="0"/>
              </a:rPr>
              <a:t>Materialele </a:t>
            </a:r>
            <a:r>
              <a:rPr lang="ro-RO" b="1" dirty="0" smtClean="0">
                <a:latin typeface="Comic Sans MS" panose="030F0702030302020204" pitchFamily="66" charset="0"/>
              </a:rPr>
              <a:t>textile</a:t>
            </a:r>
            <a:endParaRPr lang="ro-RO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9098" y="1621195"/>
            <a:ext cx="2379676" cy="30814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o-RO" dirty="0" smtClean="0">
                <a:latin typeface="Georgia" panose="02040502050405020303" pitchFamily="18" charset="0"/>
              </a:rPr>
              <a:t>Materiale naturale</a:t>
            </a:r>
            <a:r>
              <a:rPr lang="en-US" dirty="0" smtClean="0">
                <a:latin typeface="Georgia" panose="02040502050405020303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Bumbac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In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Mătase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Lâna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o-RO" sz="1800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9761" y="1618863"/>
            <a:ext cx="2388636" cy="30814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 smtClean="0">
                <a:latin typeface="Georgia" panose="02040502050405020303" pitchFamily="18" charset="0"/>
              </a:rPr>
              <a:t>Materiale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r>
              <a:rPr lang="en-US" dirty="0" err="1" smtClean="0">
                <a:latin typeface="Georgia" panose="02040502050405020303" pitchFamily="18" charset="0"/>
              </a:rPr>
              <a:t>sintetice</a:t>
            </a:r>
            <a:r>
              <a:rPr lang="en-US" dirty="0" smtClean="0">
                <a:latin typeface="Georgia" panose="02040502050405020303" pitchFamily="18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 err="1" smtClean="0">
                <a:latin typeface="Georgia" panose="02040502050405020303" pitchFamily="18" charset="0"/>
              </a:rPr>
              <a:t>Vâscoză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Nailon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Acetat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sz="1800" dirty="0" smtClean="0">
                <a:latin typeface="Georgia" panose="02040502050405020303" pitchFamily="18" charset="0"/>
              </a:rPr>
              <a:t>Poliester</a:t>
            </a: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Georgia" panose="02040502050405020303" pitchFamily="18" charset="0"/>
              </a:rPr>
              <a:t>Elastan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9761" y="4933906"/>
            <a:ext cx="4096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ro-RO" i="1" dirty="0" smtClean="0"/>
              <a:t>Resping </a:t>
            </a:r>
            <a:r>
              <a:rPr lang="ro-RO" i="1" dirty="0"/>
              <a:t>umezeala</a:t>
            </a:r>
            <a:r>
              <a:rPr lang="ro-RO" dirty="0"/>
              <a:t> 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i="1" dirty="0" err="1" smtClean="0"/>
              <a:t>Favorizează</a:t>
            </a:r>
            <a:r>
              <a:rPr lang="en-US" i="1" dirty="0" smtClean="0"/>
              <a:t> </a:t>
            </a:r>
            <a:r>
              <a:rPr lang="en-US" i="1" dirty="0" err="1"/>
              <a:t>dezvoltarea</a:t>
            </a:r>
            <a:r>
              <a:rPr lang="en-US" i="1" dirty="0"/>
              <a:t> </a:t>
            </a:r>
            <a:r>
              <a:rPr lang="en-US" i="1" dirty="0" err="1"/>
              <a:t>micozelor</a:t>
            </a:r>
            <a:r>
              <a:rPr lang="en-US" dirty="0"/>
              <a:t> 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err="1"/>
              <a:t>Declanșează</a:t>
            </a:r>
            <a:r>
              <a:rPr lang="en-US" dirty="0"/>
              <a:t> </a:t>
            </a:r>
            <a:r>
              <a:rPr lang="en-US" dirty="0" err="1"/>
              <a:t>reacții</a:t>
            </a:r>
            <a:r>
              <a:rPr lang="en-US" dirty="0"/>
              <a:t> </a:t>
            </a:r>
            <a:r>
              <a:rPr lang="en-US" dirty="0" err="1"/>
              <a:t>alergice</a:t>
            </a:r>
            <a:r>
              <a:rPr lang="en-US" dirty="0"/>
              <a:t> </a:t>
            </a: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ro-RO" i="1" dirty="0" smtClean="0"/>
              <a:t>Sunt </a:t>
            </a:r>
            <a:r>
              <a:rPr lang="ro-RO" i="1" dirty="0"/>
              <a:t>tratate cu substanțe toxice, periculoase pentru sănătate</a:t>
            </a:r>
            <a:r>
              <a:rPr lang="ro-RO" dirty="0"/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098" y="4933906"/>
            <a:ext cx="409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ro-RO" i="1" dirty="0" smtClean="0"/>
              <a:t>Absorb umezeala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ro-RO" i="1" dirty="0"/>
              <a:t>Nu conțin (multe) substanțe toxice</a:t>
            </a:r>
            <a:r>
              <a:rPr lang="ro-RO" dirty="0"/>
              <a:t> </a:t>
            </a:r>
            <a:endParaRPr lang="ro-RO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27" y="2177604"/>
            <a:ext cx="3776956" cy="212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15" y="2180889"/>
            <a:ext cx="3182697" cy="21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829" y="0"/>
            <a:ext cx="6858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76" y="0"/>
            <a:ext cx="7050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</TotalTime>
  <Words>308</Words>
  <Application>Microsoft Office PowerPoint</Application>
  <PresentationFormat>Widescreen</PresentationFormat>
  <Paragraphs>61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Comic Sans MS</vt:lpstr>
      <vt:lpstr>Gabriola</vt:lpstr>
      <vt:lpstr>Georgia</vt:lpstr>
      <vt:lpstr>Wingdings</vt:lpstr>
      <vt:lpstr>Science Project 16x9</vt:lpstr>
      <vt:lpstr>Termodinamica confecțiilor</vt:lpstr>
      <vt:lpstr>Termodinamica</vt:lpstr>
      <vt:lpstr>PowerPoint Presentation</vt:lpstr>
      <vt:lpstr>Materialele textile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Materiale textile inteligente</vt:lpstr>
      <vt:lpstr>PowerPoint Presentation</vt:lpstr>
      <vt:lpstr>PowerPoint Presentation</vt:lpstr>
      <vt:lpstr>PowerPoint Presentation</vt:lpstr>
      <vt:lpstr>PowerPoint Presentation</vt:lpstr>
      <vt:lpstr>” Power Dressing ” - haine inteligente care utilizează razele soarelui pentru a               încărca dispozitivele electrice </vt:lpstr>
      <vt:lpstr>PowerPoint Presentation</vt:lpstr>
      <vt:lpstr>Costum spațial</vt:lpstr>
      <vt:lpstr>Costum de scufundare</vt:lpstr>
      <vt:lpstr>Costum de pompier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Gasca</dc:creator>
  <cp:lastModifiedBy>Gasca</cp:lastModifiedBy>
  <cp:revision>54</cp:revision>
  <dcterms:created xsi:type="dcterms:W3CDTF">2018-03-22T16:46:42Z</dcterms:created>
  <dcterms:modified xsi:type="dcterms:W3CDTF">2018-05-24T18:39:31Z</dcterms:modified>
</cp:coreProperties>
</file>